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34278-DD7E-49AA-811A-D6C0F09A795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Математика, 7.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7EFC6-F940-4E94-855D-353B7D4479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2FF70-010D-44F0-9E38-80024EAFEDB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Математика, 7.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A7CAF-958E-44C7-BCC4-0AF90EA727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6577-FF83-4053-83A4-6E176DC8EC5F}" type="datetime1">
              <a:rPr lang="en-US" smtClean="0"/>
              <a:t>4/20/2020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CEDB-1437-48F8-B268-FA03AD209EC9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2FBE-DB6B-44C4-988E-9565129F4724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2DCB-0E85-4C0F-AC06-E2E9804B62CA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0811-E8CD-47E5-9481-5E09EBC9C177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FF3-7951-41C3-8F93-8DC127EC79B6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BF80-2EBC-4CC9-9520-4A9B8C4C3850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F1E4-9F19-4BFA-B608-00C7EF417A05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E404-882B-4DF2-BB86-78E378B076F5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1899-16E9-417D-A889-8DCB15C86A3E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B86FBB-9806-4CCC-ABE3-4BB905FA3778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E6A5D11-F624-49CB-AD30-AEE494B32626}" type="datetime1">
              <a:rPr lang="en-US" smtClean="0"/>
              <a:t>4/20/2020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sr-Cyrl-RS" smtClean="0"/>
              <a:t>Математика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B286EC-7FC0-428F-855A-7909D26E27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4786322"/>
            <a:ext cx="2786082" cy="1071570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effectLst/>
              </a:rPr>
              <a:t>21.04.2020.</a:t>
            </a:r>
            <a:br>
              <a:rPr lang="sr-Cyrl-RS" sz="2800" dirty="0" smtClean="0">
                <a:effectLst/>
              </a:rPr>
            </a:br>
            <a:r>
              <a:rPr lang="sr-Cyrl-RS" sz="2800" dirty="0" smtClean="0">
                <a:effectLst/>
              </a:rPr>
              <a:t>7. разред</a:t>
            </a:r>
            <a:endParaRPr lang="en-US" sz="28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1142984"/>
            <a:ext cx="7215238" cy="214314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Cyrl-RS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Централни и периферијски угао круга</a:t>
            </a:r>
          </a:p>
          <a:p>
            <a:pPr algn="ctr"/>
            <a:r>
              <a:rPr lang="sr-Cyrl-RS" sz="40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-обрада-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6858016" y="4214818"/>
            <a:ext cx="1500198" cy="1928826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57158" y="3286124"/>
            <a:ext cx="1000132" cy="1428760"/>
          </a:xfrm>
          <a:prstGeom prst="flowChartConnector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85720" y="285728"/>
            <a:ext cx="1000132" cy="142876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786182" y="4286256"/>
            <a:ext cx="1357322" cy="1643074"/>
          </a:xfrm>
          <a:prstGeom prst="flowChartConnec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57229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sz="2800" i="1" dirty="0" smtClean="0">
                <a:solidFill>
                  <a:srgbClr val="0070C0"/>
                </a:solidFill>
              </a:rPr>
              <a:t>Приликом примене претходних теорема</a:t>
            </a:r>
          </a:p>
          <a:p>
            <a:pPr>
              <a:buNone/>
            </a:pPr>
            <a:r>
              <a:rPr lang="sr-Cyrl-RS" sz="2800" i="1" dirty="0" smtClean="0">
                <a:solidFill>
                  <a:srgbClr val="0070C0"/>
                </a:solidFill>
              </a:rPr>
              <a:t>т</a:t>
            </a:r>
            <a:r>
              <a:rPr lang="sr-Cyrl-RS" sz="2800" i="1" dirty="0" smtClean="0">
                <a:solidFill>
                  <a:srgbClr val="0070C0"/>
                </a:solidFill>
              </a:rPr>
              <a:t>реба пазити који централни угао одговара</a:t>
            </a:r>
          </a:p>
          <a:p>
            <a:pPr>
              <a:buNone/>
            </a:pPr>
            <a:r>
              <a:rPr lang="sr-Cyrl-RS" sz="2800" i="1" smtClean="0">
                <a:solidFill>
                  <a:srgbClr val="0070C0"/>
                </a:solidFill>
              </a:rPr>
              <a:t>периферијском. </a:t>
            </a:r>
            <a:endParaRPr lang="sr-Cyrl-RS" sz="28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Cyrl-RS" sz="2800" b="1" u="sng" dirty="0" smtClean="0">
                <a:solidFill>
                  <a:srgbClr val="C00000"/>
                </a:solidFill>
              </a:rPr>
              <a:t>Периферијском углу одговара централни </a:t>
            </a:r>
          </a:p>
          <a:p>
            <a:pPr>
              <a:buNone/>
            </a:pPr>
            <a:r>
              <a:rPr lang="sr-Cyrl-RS" sz="2800" b="1" u="sng" dirty="0" smtClean="0">
                <a:solidFill>
                  <a:srgbClr val="C00000"/>
                </a:solidFill>
              </a:rPr>
              <a:t>угао одређен луком који не садржи теме </a:t>
            </a:r>
          </a:p>
          <a:p>
            <a:pPr>
              <a:buNone/>
            </a:pPr>
            <a:r>
              <a:rPr lang="sr-Cyrl-RS" sz="2800" b="1" u="sng" dirty="0" smtClean="0">
                <a:solidFill>
                  <a:srgbClr val="C00000"/>
                </a:solidFill>
              </a:rPr>
              <a:t>перифериског угла</a:t>
            </a:r>
            <a:r>
              <a:rPr lang="sr-Cyrl-RS" sz="2800" dirty="0" smtClean="0"/>
              <a:t>, што је приказано на </a:t>
            </a:r>
          </a:p>
          <a:p>
            <a:pPr>
              <a:buNone/>
            </a:pPr>
            <a:r>
              <a:rPr lang="sr-Cyrl-RS" sz="2800" dirty="0" smtClean="0"/>
              <a:t>с</a:t>
            </a:r>
            <a:r>
              <a:rPr lang="sr-Cyrl-RS" sz="2800" dirty="0" smtClean="0"/>
              <a:t>лици:</a:t>
            </a:r>
            <a:endParaRPr lang="en-US" sz="2800" dirty="0"/>
          </a:p>
        </p:txBody>
      </p:sp>
      <p:pic>
        <p:nvPicPr>
          <p:cNvPr id="4" name="Picture 3" descr="7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286124"/>
            <a:ext cx="2786082" cy="3275796"/>
          </a:xfrm>
          <a:prstGeom prst="rect">
            <a:avLst/>
          </a:prstGeom>
          <a:ln w="28575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643570" y="5857892"/>
            <a:ext cx="2214578" cy="35719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357950" y="6143644"/>
            <a:ext cx="2214578" cy="35719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8000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3579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 На следећем часу применићемо однос</a:t>
            </a:r>
          </a:p>
          <a:p>
            <a:pPr>
              <a:buNone/>
            </a:pPr>
            <a:r>
              <a:rPr lang="sr-Cyrl-RS" dirty="0" smtClean="0"/>
              <a:t>ц</a:t>
            </a:r>
            <a:r>
              <a:rPr lang="sr-Cyrl-RS" dirty="0" smtClean="0"/>
              <a:t>ентралног и периферијског угла у задацима.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>
                <a:solidFill>
                  <a:srgbClr val="FFC000"/>
                </a:solidFill>
              </a:rPr>
              <a:t>Останите здрави, расположени и насмејани.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                                                     </a:t>
            </a:r>
            <a:r>
              <a:rPr lang="sr-Cyrl-RS" sz="2800" i="1" dirty="0" smtClean="0">
                <a:solidFill>
                  <a:srgbClr val="C00000"/>
                </a:solidFill>
              </a:rPr>
              <a:t>Срдачан поздрав, </a:t>
            </a:r>
          </a:p>
          <a:p>
            <a:pPr>
              <a:buNone/>
            </a:pPr>
            <a:r>
              <a:rPr lang="sr-Cyrl-RS" sz="2800" i="1" dirty="0" smtClean="0">
                <a:solidFill>
                  <a:srgbClr val="C00000"/>
                </a:solidFill>
              </a:rPr>
              <a:t> </a:t>
            </a:r>
            <a:r>
              <a:rPr lang="sr-Cyrl-RS" sz="2800" i="1" dirty="0" smtClean="0">
                <a:solidFill>
                  <a:srgbClr val="C00000"/>
                </a:solidFill>
              </a:rPr>
              <a:t>                                                            наставница </a:t>
            </a:r>
          </a:p>
          <a:p>
            <a:pPr>
              <a:buNone/>
            </a:pPr>
            <a:r>
              <a:rPr lang="sr-Cyrl-RS" sz="2800" i="1" dirty="0" smtClean="0">
                <a:solidFill>
                  <a:srgbClr val="C00000"/>
                </a:solidFill>
              </a:rPr>
              <a:t> </a:t>
            </a:r>
            <a:r>
              <a:rPr lang="sr-Cyrl-RS" sz="2800" i="1" dirty="0" smtClean="0">
                <a:solidFill>
                  <a:srgbClr val="C00000"/>
                </a:solidFill>
              </a:rPr>
              <a:t>                                                       Марија Јеремић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571472" y="1000108"/>
            <a:ext cx="571504" cy="214314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72" y="3286124"/>
            <a:ext cx="5167104" cy="266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Поштовани ученици,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На данашњем часу упознаћемо се са </a:t>
            </a:r>
          </a:p>
          <a:p>
            <a:pPr>
              <a:buNone/>
            </a:pPr>
            <a:r>
              <a:rPr lang="sr-Cyrl-RS" dirty="0" smtClean="0"/>
              <a:t>   </a:t>
            </a:r>
            <a:r>
              <a:rPr lang="sr-Cyrl-RS" i="1" dirty="0" smtClean="0">
                <a:solidFill>
                  <a:srgbClr val="002060"/>
                </a:solidFill>
              </a:rPr>
              <a:t>Централним и периферијским углом круга</a:t>
            </a:r>
            <a:r>
              <a:rPr lang="sr-Cyrl-RS" dirty="0" smtClean="0"/>
              <a:t>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  У наредних неколико лекција открићемо</a:t>
            </a:r>
          </a:p>
          <a:p>
            <a:pPr>
              <a:buNone/>
            </a:pPr>
            <a:r>
              <a:rPr lang="sr-Cyrl-RS" dirty="0" smtClean="0"/>
              <a:t>односе и законитости међу угловима, </a:t>
            </a:r>
          </a:p>
          <a:p>
            <a:pPr>
              <a:buNone/>
            </a:pPr>
            <a:r>
              <a:rPr lang="sr-Cyrl-RS" dirty="0" smtClean="0"/>
              <a:t>односно дужима, који су од значаја при </a:t>
            </a:r>
          </a:p>
          <a:p>
            <a:pPr>
              <a:buNone/>
            </a:pPr>
            <a:r>
              <a:rPr lang="sr-Cyrl-RS" dirty="0" smtClean="0"/>
              <a:t>проучавању кружница и кругова.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500034" y="3071810"/>
            <a:ext cx="642942" cy="285752"/>
          </a:xfrm>
          <a:prstGeom prst="chevron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357818" y="5857892"/>
            <a:ext cx="2428892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929322" y="6072206"/>
            <a:ext cx="2428892" cy="3571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64294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</a:t>
            </a:r>
            <a:r>
              <a:rPr lang="sr-Cyrl-RS" dirty="0" smtClean="0">
                <a:solidFill>
                  <a:srgbClr val="0070C0"/>
                </a:solidFill>
              </a:rPr>
              <a:t>Централни угао круга је угао чије је теме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ц</a:t>
            </a:r>
            <a:r>
              <a:rPr lang="sr-Cyrl-RS" dirty="0" smtClean="0">
                <a:solidFill>
                  <a:srgbClr val="0070C0"/>
                </a:solidFill>
              </a:rPr>
              <a:t>ентар тог круга, а краци садрже 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полупречнике.</a:t>
            </a:r>
          </a:p>
          <a:p>
            <a:pPr>
              <a:buNone/>
            </a:pPr>
            <a:r>
              <a:rPr lang="sr-Cyrl-RS" dirty="0" smtClean="0"/>
              <a:t>      Поред </a:t>
            </a:r>
            <a:r>
              <a:rPr lang="sr-Cyrl-RS" u="sng" dirty="0" smtClean="0"/>
              <a:t>централних углова круга</a:t>
            </a:r>
            <a:r>
              <a:rPr lang="sr-Cyrl-RS" dirty="0" smtClean="0"/>
              <a:t>, важни су </a:t>
            </a:r>
          </a:p>
          <a:p>
            <a:pPr>
              <a:buNone/>
            </a:pPr>
            <a:r>
              <a:rPr lang="sr-Cyrl-RS" dirty="0" smtClean="0"/>
              <a:t>и такозвани </a:t>
            </a:r>
            <a:r>
              <a:rPr lang="sr-Cyrl-RS" u="sng" dirty="0" smtClean="0">
                <a:solidFill>
                  <a:srgbClr val="0070C0"/>
                </a:solidFill>
              </a:rPr>
              <a:t>периферијски углови</a:t>
            </a:r>
            <a:r>
              <a:rPr lang="sr-Cyrl-RS" dirty="0" smtClean="0"/>
              <a:t>.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На слици су нацртана три периферијска угла </a:t>
            </a:r>
          </a:p>
          <a:p>
            <a:pPr>
              <a:buNone/>
            </a:pPr>
            <a:r>
              <a:rPr lang="sr-Cyrl-RS" dirty="0" smtClean="0"/>
              <a:t>једног круга.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643314"/>
            <a:ext cx="2857520" cy="2751027"/>
          </a:xfrm>
          <a:prstGeom prst="rect">
            <a:avLst/>
          </a:prstGeom>
          <a:ln w="28575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929322" y="5929330"/>
            <a:ext cx="2428892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15074" y="6143644"/>
            <a:ext cx="2428892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500034" y="428604"/>
            <a:ext cx="714380" cy="21431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00034" y="2071678"/>
            <a:ext cx="714380" cy="21431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6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501122" cy="64294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b="1" u="sng" dirty="0" smtClean="0">
                <a:solidFill>
                  <a:srgbClr val="0070C0"/>
                </a:solidFill>
              </a:rPr>
              <a:t>Деф.1</a:t>
            </a:r>
            <a:r>
              <a:rPr lang="sr-Cyrl-RS" dirty="0" smtClean="0">
                <a:solidFill>
                  <a:srgbClr val="0070C0"/>
                </a:solidFill>
              </a:rPr>
              <a:t>: Периферијски угао круга је конвексан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угао чије теме припада одговарајућој 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кружници, а краци садрже тетиве круга.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Сваком периферијском углу придружујемо</a:t>
            </a:r>
          </a:p>
          <a:p>
            <a:pPr>
              <a:buNone/>
            </a:pPr>
            <a:r>
              <a:rPr lang="sr-Cyrl-RS" dirty="0" smtClean="0"/>
              <a:t>к</a:t>
            </a:r>
            <a:r>
              <a:rPr lang="sr-Cyrl-RS" dirty="0" smtClean="0"/>
              <a:t>ружни лук који не садржи његово теме,</a:t>
            </a:r>
          </a:p>
          <a:p>
            <a:pPr>
              <a:buNone/>
            </a:pPr>
            <a:r>
              <a:rPr lang="sr-Cyrl-RS" dirty="0" smtClean="0"/>
              <a:t>п</a:t>
            </a:r>
            <a:r>
              <a:rPr lang="sr-Cyrl-RS" dirty="0" smtClean="0"/>
              <a:t>а кажемо да посматрамо периферијски угао </a:t>
            </a:r>
          </a:p>
          <a:p>
            <a:pPr>
              <a:buNone/>
            </a:pPr>
            <a:r>
              <a:rPr lang="sr-Cyrl-RS" dirty="0" smtClean="0"/>
              <a:t>над тим кружним луком.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6" name="Picture 5" descr="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143380"/>
            <a:ext cx="2576098" cy="2428892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1857356" y="5929330"/>
            <a:ext cx="2428892" cy="3571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57224" y="5643578"/>
            <a:ext cx="2428892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6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3579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Централни и периферијски углови над истим</a:t>
            </a:r>
          </a:p>
          <a:p>
            <a:pPr>
              <a:buNone/>
            </a:pPr>
            <a:r>
              <a:rPr lang="sr-Cyrl-RS" dirty="0" smtClean="0"/>
              <a:t>луком могу да заузму следећа </a:t>
            </a:r>
            <a:r>
              <a:rPr lang="sr-Cyrl-RS" u="sng" dirty="0" smtClean="0">
                <a:solidFill>
                  <a:srgbClr val="0070C0"/>
                </a:solidFill>
              </a:rPr>
              <a:t>три 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70C0"/>
                </a:solidFill>
              </a:rPr>
              <a:t>карактеристична </a:t>
            </a:r>
            <a:r>
              <a:rPr lang="sr-Cyrl-RS" u="sng" dirty="0" smtClean="0">
                <a:solidFill>
                  <a:srgbClr val="0070C0"/>
                </a:solidFill>
              </a:rPr>
              <a:t>положаја.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7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331881"/>
            <a:ext cx="7861542" cy="2811631"/>
          </a:xfrm>
          <a:prstGeom prst="rect">
            <a:avLst/>
          </a:prstGeom>
          <a:ln w="285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6215074" y="6000768"/>
            <a:ext cx="2428892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286380" y="5786454"/>
            <a:ext cx="2428892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500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63579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  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         </a:t>
            </a:r>
            <a:endParaRPr lang="en-US" dirty="0"/>
          </a:p>
        </p:txBody>
      </p:sp>
      <p:pic>
        <p:nvPicPr>
          <p:cNvPr id="7" name="Picture 6" descr="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7929618" cy="361404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5572132" y="5857892"/>
            <a:ext cx="2428892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215074" y="6072206"/>
            <a:ext cx="2428892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5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                       </a:t>
            </a:r>
            <a:endParaRPr lang="en-US" dirty="0"/>
          </a:p>
        </p:txBody>
      </p:sp>
      <p:pic>
        <p:nvPicPr>
          <p:cNvPr id="9" name="Picture 8" descr="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61" y="1428736"/>
            <a:ext cx="8296422" cy="375787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5572132" y="5786454"/>
            <a:ext cx="2214578" cy="35719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29388" y="6072206"/>
            <a:ext cx="2214578" cy="3571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5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4290"/>
            <a:ext cx="8258204" cy="63579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b="1" u="sng" dirty="0" smtClean="0">
                <a:solidFill>
                  <a:srgbClr val="0070C0"/>
                </a:solidFill>
              </a:rPr>
              <a:t>Деф.2</a:t>
            </a:r>
            <a:r>
              <a:rPr lang="sr-Cyrl-RS" b="1" dirty="0" smtClean="0">
                <a:solidFill>
                  <a:srgbClr val="0070C0"/>
                </a:solidFill>
              </a:rPr>
              <a:t>:</a:t>
            </a:r>
            <a:r>
              <a:rPr lang="sr-Cyrl-RS" dirty="0" smtClean="0">
                <a:solidFill>
                  <a:srgbClr val="0070C0"/>
                </a:solidFill>
              </a:rPr>
              <a:t> Периферијски угао је два пута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Мањи од централног угла над истим луком.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Претходну дефиницију можемо</a:t>
            </a:r>
          </a:p>
          <a:p>
            <a:pPr>
              <a:buNone/>
            </a:pPr>
            <a:r>
              <a:rPr lang="sr-Cyrl-RS" dirty="0" smtClean="0"/>
              <a:t>            формулисати и на други начин: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b="1" u="sng" dirty="0" smtClean="0">
                <a:solidFill>
                  <a:srgbClr val="0070C0"/>
                </a:solidFill>
              </a:rPr>
              <a:t>Деф.3</a:t>
            </a:r>
            <a:r>
              <a:rPr lang="sr-Cyrl-RS" b="1" dirty="0" smtClean="0">
                <a:solidFill>
                  <a:srgbClr val="0070C0"/>
                </a:solidFill>
              </a:rPr>
              <a:t>:</a:t>
            </a:r>
            <a:r>
              <a:rPr lang="sr-Cyrl-RS" dirty="0" smtClean="0">
                <a:solidFill>
                  <a:srgbClr val="0070C0"/>
                </a:solidFill>
              </a:rPr>
              <a:t> Сви периферијски углови над истим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л</a:t>
            </a:r>
            <a:r>
              <a:rPr lang="sr-Cyrl-RS" dirty="0" smtClean="0">
                <a:solidFill>
                  <a:srgbClr val="0070C0"/>
                </a:solidFill>
              </a:rPr>
              <a:t>уком су међусобно подударни и једнаки </a:t>
            </a:r>
          </a:p>
          <a:p>
            <a:pPr>
              <a:buNone/>
            </a:pPr>
            <a:r>
              <a:rPr lang="sr-Cyrl-RS" dirty="0" smtClean="0">
                <a:solidFill>
                  <a:srgbClr val="0070C0"/>
                </a:solidFill>
              </a:rPr>
              <a:t>с</a:t>
            </a:r>
            <a:r>
              <a:rPr lang="sr-Cyrl-RS" dirty="0" smtClean="0">
                <a:solidFill>
                  <a:srgbClr val="0070C0"/>
                </a:solidFill>
              </a:rPr>
              <a:t>у половини централног угла над тим луком.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572132" y="5786454"/>
            <a:ext cx="2214578" cy="35719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429388" y="6072206"/>
            <a:ext cx="2214578" cy="35719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6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7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786322"/>
            <a:ext cx="8242355" cy="7858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4" descr="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28604"/>
            <a:ext cx="3929090" cy="399625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2206060">
            <a:off x="872072" y="1756484"/>
            <a:ext cx="142876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57818" y="5857892"/>
            <a:ext cx="2214578" cy="35719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15140" y="6143644"/>
            <a:ext cx="2214578" cy="35719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</a:t>
            </a:r>
            <a:endParaRPr lang="en-US"/>
          </a:p>
        </p:txBody>
      </p:sp>
    </p:spTree>
  </p:cSld>
  <p:clrMapOvr>
    <a:masterClrMapping/>
  </p:clrMapOvr>
  <p:transition spd="slow" advTm="15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</TotalTime>
  <Words>272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21.04.2020. 7. разред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21.04.2020. 7. разред</dc:title>
  <dc:creator>Marija</dc:creator>
  <cp:lastModifiedBy>Marija</cp:lastModifiedBy>
  <cp:revision>10</cp:revision>
  <dcterms:created xsi:type="dcterms:W3CDTF">2020-04-20T18:15:04Z</dcterms:created>
  <dcterms:modified xsi:type="dcterms:W3CDTF">2020-04-20T19:40:27Z</dcterms:modified>
</cp:coreProperties>
</file>